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90" r:id="rId4"/>
    <p:sldId id="302" r:id="rId5"/>
    <p:sldId id="303" r:id="rId6"/>
    <p:sldId id="289" r:id="rId7"/>
    <p:sldId id="304" r:id="rId8"/>
    <p:sldId id="305" r:id="rId9"/>
    <p:sldId id="306" r:id="rId10"/>
    <p:sldId id="307" r:id="rId11"/>
    <p:sldId id="308" r:id="rId12"/>
    <p:sldId id="309" r:id="rId13"/>
    <p:sldId id="310" r:id="rId14"/>
    <p:sldId id="294" r:id="rId15"/>
    <p:sldId id="317" r:id="rId16"/>
    <p:sldId id="291" r:id="rId17"/>
    <p:sldId id="312" r:id="rId18"/>
    <p:sldId id="311" r:id="rId19"/>
    <p:sldId id="313" r:id="rId20"/>
    <p:sldId id="314" r:id="rId21"/>
    <p:sldId id="292" r:id="rId22"/>
    <p:sldId id="315" r:id="rId23"/>
    <p:sldId id="316" r:id="rId24"/>
    <p:sldId id="293" r:id="rId25"/>
    <p:sldId id="295" r:id="rId26"/>
    <p:sldId id="296" r:id="rId27"/>
    <p:sldId id="297" r:id="rId28"/>
    <p:sldId id="298" r:id="rId29"/>
    <p:sldId id="299" r:id="rId30"/>
    <p:sldId id="300" r:id="rId31"/>
    <p:sldId id="301" r:id="rId32"/>
    <p:sldId id="288" r:id="rId33"/>
    <p:sldId id="27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050" autoAdjust="0"/>
  </p:normalViewPr>
  <p:slideViewPr>
    <p:cSldViewPr>
      <p:cViewPr varScale="1">
        <p:scale>
          <a:sx n="51" d="100"/>
          <a:sy n="51" d="100"/>
        </p:scale>
        <p:origin x="124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29-01-2024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E1F6734-5813-4385-840C-7EB515EF4213}" type="slidenum">
              <a:rPr lang="en-IN" smtClean="0"/>
              <a:t>1</a:t>
            </a:fld>
            <a:endParaRPr lang="en-IN"/>
          </a:p>
        </p:txBody>
      </p:sp>
    </p:spTree>
    <p:extLst>
      <p:ext uri="{BB962C8B-B14F-4D97-AF65-F5344CB8AC3E}">
        <p14:creationId xmlns:p14="http://schemas.microsoft.com/office/powerpoint/2010/main" val="285088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29-Jan-24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29-Jan-24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29-Jan-24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29-Jan-24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29-Jan-24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29-Jan-24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29-Jan-24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29-Jan-24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29-Jan-24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29-Jan-24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29-Jan-24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29-Jan-24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60648"/>
            <a:ext cx="8568952" cy="5040560"/>
          </a:xfrm>
        </p:spPr>
        <p:txBody>
          <a:bodyPr>
            <a:normAutofit/>
          </a:bodyPr>
          <a:lstStyle/>
          <a:p>
            <a:pPr algn="ctr"/>
            <a:r>
              <a:rPr lang="en-IN" sz="5300" dirty="0">
                <a:solidFill>
                  <a:srgbClr val="00B0F0"/>
                </a:solidFill>
              </a:rPr>
              <a:t>Unit 5 </a:t>
            </a:r>
            <a:r>
              <a:rPr lang="en-US" sz="5300" dirty="0">
                <a:solidFill>
                  <a:srgbClr val="00B0F0"/>
                </a:solidFill>
              </a:rPr>
              <a:t>Recording in group work &amp; Group work in various settings</a:t>
            </a:r>
            <a:br>
              <a:rPr lang="en-US" sz="5300" dirty="0">
                <a:solidFill>
                  <a:srgbClr val="00B0F0"/>
                </a:solidFill>
              </a:rPr>
            </a:br>
            <a:br>
              <a:rPr lang="en-IN" dirty="0"/>
            </a:br>
            <a:r>
              <a:rPr lang="en-IN" dirty="0"/>
              <a:t>5.2</a:t>
            </a:r>
            <a:r>
              <a:rPr lang="en-US" dirty="0"/>
              <a:t>. Group work in various settings</a:t>
            </a:r>
            <a:endParaRPr lang="en-IN" dirty="0">
              <a:solidFill>
                <a:srgbClr val="0070C0"/>
              </a:solidFill>
            </a:endParaRPr>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29-Jan-24</a:t>
            </a:fld>
            <a:endParaRPr lang="en-IN" dirty="0"/>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dirty="0"/>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8680"/>
            <a:ext cx="3089812" cy="5328592"/>
          </a:xfrm>
        </p:spPr>
        <p:txBody>
          <a:bodyPr>
            <a:normAutofit/>
          </a:bodyPr>
          <a:lstStyle/>
          <a:p>
            <a:pPr algn="ctr"/>
            <a:r>
              <a:rPr lang="en-US" sz="4400" b="1" dirty="0">
                <a:solidFill>
                  <a:srgbClr val="00B0F0"/>
                </a:solidFill>
              </a:rPr>
              <a:t>Group work in various settings</a:t>
            </a:r>
            <a:r>
              <a:rPr lang="en-US" sz="4400" b="1" i="1" dirty="0">
                <a:solidFill>
                  <a:srgbClr val="00B050"/>
                </a:solidFill>
              </a:rPr>
              <a:t> </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2843808" y="116632"/>
            <a:ext cx="6120680" cy="6480720"/>
          </a:xfrm>
        </p:spPr>
        <p:txBody>
          <a:bodyPr>
            <a:normAutofit fontScale="85000" lnSpcReduction="10000"/>
          </a:bodyPr>
          <a:lstStyle/>
          <a:p>
            <a:pPr>
              <a:spcBef>
                <a:spcPts val="600"/>
              </a:spcBef>
              <a:spcAft>
                <a:spcPts val="600"/>
              </a:spcAft>
            </a:pPr>
            <a:r>
              <a:rPr lang="en-US" sz="4800" dirty="0"/>
              <a:t>Health, </a:t>
            </a:r>
          </a:p>
          <a:p>
            <a:pPr>
              <a:spcBef>
                <a:spcPts val="600"/>
              </a:spcBef>
              <a:spcAft>
                <a:spcPts val="600"/>
              </a:spcAft>
            </a:pPr>
            <a:r>
              <a:rPr lang="en-US" sz="4800" dirty="0"/>
              <a:t>Child development, </a:t>
            </a:r>
          </a:p>
          <a:p>
            <a:pPr>
              <a:spcBef>
                <a:spcPts val="600"/>
              </a:spcBef>
              <a:spcAft>
                <a:spcPts val="600"/>
              </a:spcAft>
            </a:pPr>
            <a:r>
              <a:rPr lang="en-US" sz="4800" dirty="0"/>
              <a:t>Women development, </a:t>
            </a:r>
          </a:p>
          <a:p>
            <a:pPr>
              <a:spcBef>
                <a:spcPts val="600"/>
              </a:spcBef>
              <a:spcAft>
                <a:spcPts val="600"/>
              </a:spcAft>
            </a:pPr>
            <a:r>
              <a:rPr lang="en-US" sz="4800" dirty="0"/>
              <a:t>Family welfare, </a:t>
            </a:r>
          </a:p>
          <a:p>
            <a:pPr>
              <a:spcBef>
                <a:spcPts val="600"/>
              </a:spcBef>
              <a:spcAft>
                <a:spcPts val="600"/>
              </a:spcAft>
            </a:pPr>
            <a:r>
              <a:rPr lang="en-US" sz="4800" dirty="0"/>
              <a:t>Industrial </a:t>
            </a:r>
          </a:p>
          <a:p>
            <a:pPr>
              <a:spcBef>
                <a:spcPts val="600"/>
              </a:spcBef>
              <a:spcAft>
                <a:spcPts val="600"/>
              </a:spcAft>
            </a:pPr>
            <a:r>
              <a:rPr lang="en-US" sz="4800" dirty="0"/>
              <a:t>communities </a:t>
            </a:r>
          </a:p>
          <a:p>
            <a:pPr lvl="1">
              <a:spcBef>
                <a:spcPts val="600"/>
              </a:spcBef>
              <a:spcAft>
                <a:spcPts val="600"/>
              </a:spcAft>
            </a:pPr>
            <a:r>
              <a:rPr lang="en-US" sz="4400" dirty="0"/>
              <a:t>Urban </a:t>
            </a:r>
          </a:p>
          <a:p>
            <a:pPr lvl="1">
              <a:spcBef>
                <a:spcPts val="600"/>
              </a:spcBef>
              <a:spcAft>
                <a:spcPts val="600"/>
              </a:spcAft>
            </a:pPr>
            <a:r>
              <a:rPr lang="en-US" sz="4400" dirty="0"/>
              <a:t>Rural </a:t>
            </a:r>
          </a:p>
          <a:p>
            <a:pPr lvl="1">
              <a:spcBef>
                <a:spcPts val="600"/>
              </a:spcBef>
              <a:spcAft>
                <a:spcPts val="600"/>
              </a:spcAft>
            </a:pPr>
            <a:r>
              <a:rPr lang="en-US" sz="4400" dirty="0"/>
              <a:t>Tribal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a:bodyPr>
          <a:lstStyle/>
          <a:p>
            <a:pPr algn="ctr"/>
            <a:r>
              <a:rPr lang="en-US" sz="4400" b="1" dirty="0">
                <a:solidFill>
                  <a:srgbClr val="00B0F0"/>
                </a:solidFill>
              </a:rPr>
              <a:t>5.2.1 Group work in Health (clinical) setting</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1628800"/>
            <a:ext cx="8352928" cy="4968552"/>
          </a:xfrm>
        </p:spPr>
        <p:txBody>
          <a:bodyPr>
            <a:normAutofit fontScale="85000" lnSpcReduction="20000"/>
          </a:bodyPr>
          <a:lstStyle/>
          <a:p>
            <a:pPr>
              <a:lnSpc>
                <a:spcPct val="120000"/>
              </a:lnSpc>
              <a:spcBef>
                <a:spcPts val="600"/>
              </a:spcBef>
              <a:spcAft>
                <a:spcPts val="600"/>
              </a:spcAft>
            </a:pPr>
            <a:r>
              <a:rPr lang="en-US" sz="4800" dirty="0"/>
              <a:t>In the hospitals and clinics, the social group worker becomes a member of a team composed of the medical doctor, psychiatrist, psychologist, therapist, nurse, and social caseworker. </a:t>
            </a:r>
          </a:p>
          <a:p>
            <a:pPr lvl="1">
              <a:lnSpc>
                <a:spcPct val="120000"/>
              </a:lnSpc>
              <a:spcBef>
                <a:spcPts val="600"/>
              </a:spcBef>
              <a:spcAft>
                <a:spcPts val="600"/>
              </a:spcAft>
            </a:pPr>
            <a:endParaRPr lang="en-US" sz="4400" dirty="0"/>
          </a:p>
        </p:txBody>
      </p:sp>
    </p:spTree>
    <p:extLst>
      <p:ext uri="{BB962C8B-B14F-4D97-AF65-F5344CB8AC3E}">
        <p14:creationId xmlns:p14="http://schemas.microsoft.com/office/powerpoint/2010/main" val="2874718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332656"/>
            <a:ext cx="8352928" cy="6264696"/>
          </a:xfrm>
        </p:spPr>
        <p:txBody>
          <a:bodyPr>
            <a:normAutofit fontScale="70000" lnSpcReduction="20000"/>
          </a:bodyPr>
          <a:lstStyle/>
          <a:p>
            <a:pPr>
              <a:lnSpc>
                <a:spcPct val="120000"/>
              </a:lnSpc>
              <a:spcBef>
                <a:spcPts val="600"/>
              </a:spcBef>
              <a:spcAft>
                <a:spcPts val="600"/>
              </a:spcAft>
            </a:pPr>
            <a:r>
              <a:rPr lang="en-US" sz="4800" dirty="0"/>
              <a:t>In clinical settings with a defined treatment goal, the purpose of the service becomes much more specific than in the community setting. </a:t>
            </a:r>
          </a:p>
          <a:p>
            <a:pPr>
              <a:lnSpc>
                <a:spcPct val="120000"/>
              </a:lnSpc>
              <a:spcBef>
                <a:spcPts val="600"/>
              </a:spcBef>
              <a:spcAft>
                <a:spcPts val="600"/>
              </a:spcAft>
            </a:pPr>
            <a:r>
              <a:rPr lang="en-US" sz="4800" dirty="0"/>
              <a:t>Social workers in medical setting extend direct services by using group work and casework methods. </a:t>
            </a:r>
          </a:p>
          <a:p>
            <a:pPr>
              <a:lnSpc>
                <a:spcPct val="120000"/>
              </a:lnSpc>
              <a:spcBef>
                <a:spcPts val="600"/>
              </a:spcBef>
              <a:spcAft>
                <a:spcPts val="600"/>
              </a:spcAft>
            </a:pPr>
            <a:r>
              <a:rPr lang="en-US" sz="4800" dirty="0"/>
              <a:t>In the medical setting the social worker carry out group work and performs various roles</a:t>
            </a:r>
            <a:endParaRPr lang="en-US" sz="4400" dirty="0"/>
          </a:p>
        </p:txBody>
      </p:sp>
    </p:spTree>
    <p:extLst>
      <p:ext uri="{BB962C8B-B14F-4D97-AF65-F5344CB8AC3E}">
        <p14:creationId xmlns:p14="http://schemas.microsoft.com/office/powerpoint/2010/main" val="3360925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6632"/>
            <a:ext cx="8892480" cy="6480720"/>
          </a:xfrm>
        </p:spPr>
        <p:txBody>
          <a:bodyPr>
            <a:normAutofit fontScale="62500" lnSpcReduction="20000"/>
          </a:bodyPr>
          <a:lstStyle/>
          <a:p>
            <a:pPr>
              <a:lnSpc>
                <a:spcPct val="120000"/>
              </a:lnSpc>
              <a:spcBef>
                <a:spcPts val="600"/>
              </a:spcBef>
              <a:spcAft>
                <a:spcPts val="600"/>
              </a:spcAft>
            </a:pPr>
            <a:r>
              <a:rPr lang="en-US" sz="4800" dirty="0" err="1"/>
              <a:t>i</a:t>
            </a:r>
            <a:r>
              <a:rPr lang="en-US" sz="4800" dirty="0"/>
              <a:t>) enable patients with similar problems to come together and so feel less isolated and alone in facing their problems;</a:t>
            </a:r>
          </a:p>
          <a:p>
            <a:pPr>
              <a:lnSpc>
                <a:spcPct val="120000"/>
              </a:lnSpc>
              <a:spcBef>
                <a:spcPts val="600"/>
              </a:spcBef>
              <a:spcAft>
                <a:spcPts val="600"/>
              </a:spcAft>
            </a:pPr>
            <a:r>
              <a:rPr lang="en-US" sz="4800" dirty="0"/>
              <a:t>ii) bring about a feeling of belongingness and bring a part of a community which would give them the courage and confidence to adjust to the larger community outside;</a:t>
            </a:r>
          </a:p>
          <a:p>
            <a:pPr>
              <a:lnSpc>
                <a:spcPct val="120000"/>
              </a:lnSpc>
              <a:spcBef>
                <a:spcPts val="600"/>
              </a:spcBef>
              <a:spcAft>
                <a:spcPts val="600"/>
              </a:spcAft>
            </a:pPr>
            <a:r>
              <a:rPr lang="en-US" sz="4800" dirty="0"/>
              <a:t>iii) work through problems in an atmosphere of mutual acceptance;</a:t>
            </a:r>
          </a:p>
          <a:p>
            <a:pPr>
              <a:lnSpc>
                <a:spcPct val="120000"/>
              </a:lnSpc>
              <a:spcBef>
                <a:spcPts val="600"/>
              </a:spcBef>
              <a:spcAft>
                <a:spcPts val="600"/>
              </a:spcAft>
            </a:pPr>
            <a:r>
              <a:rPr lang="en-US" sz="4800" dirty="0"/>
              <a:t>iv) use the group as a therapeutic agent for emotional growth and attitudinal change through the process of mutual sharing</a:t>
            </a:r>
            <a:endParaRPr lang="en-US" sz="4400" dirty="0"/>
          </a:p>
        </p:txBody>
      </p:sp>
    </p:spTree>
    <p:extLst>
      <p:ext uri="{BB962C8B-B14F-4D97-AF65-F5344CB8AC3E}">
        <p14:creationId xmlns:p14="http://schemas.microsoft.com/office/powerpoint/2010/main" val="361088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fontScale="90000"/>
          </a:bodyPr>
          <a:lstStyle/>
          <a:p>
            <a:pPr algn="ctr"/>
            <a:r>
              <a:rPr lang="en-US" sz="4400" b="1" dirty="0">
                <a:solidFill>
                  <a:srgbClr val="00B0F0"/>
                </a:solidFill>
              </a:rPr>
              <a:t>5.2.2 Group work in Child development settings </a:t>
            </a:r>
            <a:br>
              <a:rPr lang="en-US" sz="4400" b="1" dirty="0">
                <a:solidFill>
                  <a:srgbClr val="00B0F0"/>
                </a:solidFill>
              </a:rPr>
            </a:b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1412776"/>
            <a:ext cx="8352928" cy="5184576"/>
          </a:xfrm>
        </p:spPr>
        <p:txBody>
          <a:bodyPr>
            <a:normAutofit fontScale="62500" lnSpcReduction="20000"/>
          </a:bodyPr>
          <a:lstStyle/>
          <a:p>
            <a:pPr>
              <a:lnSpc>
                <a:spcPct val="120000"/>
              </a:lnSpc>
              <a:spcBef>
                <a:spcPts val="600"/>
              </a:spcBef>
              <a:spcAft>
                <a:spcPts val="600"/>
              </a:spcAft>
            </a:pPr>
            <a:r>
              <a:rPr lang="en-IN" sz="4800" dirty="0"/>
              <a:t>Both the government and voluntary organisations offer institutional services for children and youth like observation homes, orphanages, homes for the street children, etc.</a:t>
            </a:r>
          </a:p>
          <a:p>
            <a:pPr>
              <a:lnSpc>
                <a:spcPct val="120000"/>
              </a:lnSpc>
              <a:spcBef>
                <a:spcPts val="600"/>
              </a:spcBef>
              <a:spcAft>
                <a:spcPts val="600"/>
              </a:spcAft>
            </a:pPr>
            <a:r>
              <a:rPr lang="en-IN" sz="4800" dirty="0"/>
              <a:t>Most important part of institutional care lies in daily group living situation which can be used constructively for the purpose of socialisation and teaching the life oriented skills to the children.</a:t>
            </a:r>
            <a:endParaRPr lang="en-IN" sz="4400" dirty="0"/>
          </a:p>
        </p:txBody>
      </p:sp>
    </p:spTree>
    <p:extLst>
      <p:ext uri="{BB962C8B-B14F-4D97-AF65-F5344CB8AC3E}">
        <p14:creationId xmlns:p14="http://schemas.microsoft.com/office/powerpoint/2010/main" val="2804852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6632"/>
            <a:ext cx="8748464" cy="6624736"/>
          </a:xfrm>
        </p:spPr>
        <p:txBody>
          <a:bodyPr>
            <a:normAutofit fontScale="55000" lnSpcReduction="20000"/>
          </a:bodyPr>
          <a:lstStyle/>
          <a:p>
            <a:pPr>
              <a:lnSpc>
                <a:spcPct val="120000"/>
              </a:lnSpc>
              <a:spcBef>
                <a:spcPts val="600"/>
              </a:spcBef>
              <a:spcAft>
                <a:spcPts val="600"/>
              </a:spcAft>
            </a:pPr>
            <a:r>
              <a:rPr lang="en-US" sz="4800" dirty="0"/>
              <a:t>The group worker deals mostly with the homeless children and adolescents to whom the group situation is crucial in life outside of the institution. </a:t>
            </a:r>
          </a:p>
          <a:p>
            <a:pPr>
              <a:lnSpc>
                <a:spcPct val="120000"/>
              </a:lnSpc>
              <a:spcBef>
                <a:spcPts val="600"/>
              </a:spcBef>
              <a:spcAft>
                <a:spcPts val="600"/>
              </a:spcAft>
            </a:pPr>
            <a:r>
              <a:rPr lang="en-US" sz="4800" dirty="0"/>
              <a:t>In the absence of family these children need all the services given to children in their own homes and some additional ones related to their anxieties, loneliness, and planning for life outside </a:t>
            </a:r>
          </a:p>
          <a:p>
            <a:pPr>
              <a:lnSpc>
                <a:spcPct val="120000"/>
              </a:lnSpc>
              <a:spcBef>
                <a:spcPts val="600"/>
              </a:spcBef>
              <a:spcAft>
                <a:spcPts val="600"/>
              </a:spcAft>
            </a:pPr>
            <a:r>
              <a:rPr lang="en-US" sz="4800" dirty="0"/>
              <a:t>The quality of group living is therefore as vital as the educational, clinical and other specialized services attached to the institution. </a:t>
            </a:r>
          </a:p>
          <a:p>
            <a:pPr>
              <a:lnSpc>
                <a:spcPct val="120000"/>
              </a:lnSpc>
              <a:spcBef>
                <a:spcPts val="600"/>
              </a:spcBef>
              <a:spcAft>
                <a:spcPts val="600"/>
              </a:spcAft>
            </a:pPr>
            <a:r>
              <a:rPr lang="en-US" sz="4800" dirty="0"/>
              <a:t>The functions of the social group worker on the institutional team are twofold: to help with the group living situation and to conduct special groups. </a:t>
            </a:r>
            <a:endParaRPr lang="en-IN" sz="4400" dirty="0"/>
          </a:p>
        </p:txBody>
      </p:sp>
    </p:spTree>
    <p:extLst>
      <p:ext uri="{BB962C8B-B14F-4D97-AF65-F5344CB8AC3E}">
        <p14:creationId xmlns:p14="http://schemas.microsoft.com/office/powerpoint/2010/main" val="4127886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fontScale="90000"/>
          </a:bodyPr>
          <a:lstStyle/>
          <a:p>
            <a:pPr algn="ctr"/>
            <a:r>
              <a:rPr lang="en-US" sz="4400" b="1" dirty="0">
                <a:solidFill>
                  <a:srgbClr val="7030A0"/>
                </a:solidFill>
              </a:rPr>
              <a:t>Group work in Child development settings: roles &amp; tasks</a:t>
            </a:r>
            <a:br>
              <a:rPr lang="en-US" sz="4400" b="1" dirty="0">
                <a:solidFill>
                  <a:srgbClr val="7030A0"/>
                </a:solidFill>
              </a:rPr>
            </a:b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395536" y="1628800"/>
            <a:ext cx="8568952" cy="4968552"/>
          </a:xfrm>
        </p:spPr>
        <p:txBody>
          <a:bodyPr>
            <a:normAutofit/>
          </a:bodyPr>
          <a:lstStyle/>
          <a:p>
            <a:pPr>
              <a:lnSpc>
                <a:spcPct val="120000"/>
              </a:lnSpc>
              <a:spcBef>
                <a:spcPts val="600"/>
              </a:spcBef>
              <a:spcAft>
                <a:spcPts val="600"/>
              </a:spcAft>
            </a:pPr>
            <a:r>
              <a:rPr lang="en-IN" sz="2400" dirty="0" err="1"/>
              <a:t>i</a:t>
            </a:r>
            <a:r>
              <a:rPr lang="en-IN" sz="2400" dirty="0"/>
              <a:t>) direct group work with formed groups of children inside the institution.</a:t>
            </a:r>
          </a:p>
          <a:p>
            <a:pPr>
              <a:lnSpc>
                <a:spcPct val="120000"/>
              </a:lnSpc>
              <a:spcBef>
                <a:spcPts val="600"/>
              </a:spcBef>
              <a:spcAft>
                <a:spcPts val="600"/>
              </a:spcAft>
            </a:pPr>
            <a:r>
              <a:rPr lang="en-IN" sz="2400" dirty="0"/>
              <a:t>ii) work with parent groups, where possible.</a:t>
            </a:r>
          </a:p>
          <a:p>
            <a:pPr>
              <a:lnSpc>
                <a:spcPct val="120000"/>
              </a:lnSpc>
              <a:spcBef>
                <a:spcPts val="600"/>
              </a:spcBef>
              <a:spcAft>
                <a:spcPts val="600"/>
              </a:spcAft>
            </a:pPr>
            <a:r>
              <a:rPr lang="en-IN" sz="2400" dirty="0"/>
              <a:t>iii) being responsible and helping with the recreational programme as part of group living</a:t>
            </a:r>
          </a:p>
          <a:p>
            <a:pPr>
              <a:lnSpc>
                <a:spcPct val="120000"/>
              </a:lnSpc>
              <a:spcBef>
                <a:spcPts val="600"/>
              </a:spcBef>
              <a:spcAft>
                <a:spcPts val="600"/>
              </a:spcAft>
            </a:pPr>
            <a:r>
              <a:rPr lang="en-IN" sz="2400" dirty="0"/>
              <a:t>iv) supervision and coordination of child care takers (sometimes called house parents).</a:t>
            </a:r>
          </a:p>
          <a:p>
            <a:pPr>
              <a:lnSpc>
                <a:spcPct val="120000"/>
              </a:lnSpc>
              <a:spcBef>
                <a:spcPts val="600"/>
              </a:spcBef>
              <a:spcAft>
                <a:spcPts val="600"/>
              </a:spcAft>
            </a:pPr>
            <a:r>
              <a:rPr lang="en-IN" sz="2400" dirty="0"/>
              <a:t>v) supervision of volunteers who work with groups of children placed in the institution</a:t>
            </a:r>
          </a:p>
        </p:txBody>
      </p:sp>
    </p:spTree>
    <p:extLst>
      <p:ext uri="{BB962C8B-B14F-4D97-AF65-F5344CB8AC3E}">
        <p14:creationId xmlns:p14="http://schemas.microsoft.com/office/powerpoint/2010/main" val="3492256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568952" cy="6336704"/>
          </a:xfrm>
        </p:spPr>
        <p:txBody>
          <a:bodyPr>
            <a:normAutofit fontScale="55000" lnSpcReduction="20000"/>
          </a:bodyPr>
          <a:lstStyle/>
          <a:p>
            <a:pPr>
              <a:lnSpc>
                <a:spcPct val="120000"/>
              </a:lnSpc>
              <a:spcBef>
                <a:spcPts val="600"/>
              </a:spcBef>
              <a:spcAft>
                <a:spcPts val="600"/>
              </a:spcAft>
            </a:pPr>
            <a:r>
              <a:rPr lang="en-US" sz="4800" dirty="0"/>
              <a:t>vi) responsibility for referral to resources for group association in the community, when the child is in the institution as well as when planning for his release.</a:t>
            </a:r>
          </a:p>
          <a:p>
            <a:pPr>
              <a:lnSpc>
                <a:spcPct val="120000"/>
              </a:lnSpc>
              <a:spcBef>
                <a:spcPts val="600"/>
              </a:spcBef>
              <a:spcAft>
                <a:spcPts val="600"/>
              </a:spcAft>
            </a:pPr>
            <a:r>
              <a:rPr lang="en-US" sz="4800" dirty="0"/>
              <a:t>vii) responsible participation in diagnosis of individuals and in decisions regarding placement in the institution, grouping of children, treatment plans, and plans for after-care.</a:t>
            </a:r>
          </a:p>
          <a:p>
            <a:pPr>
              <a:lnSpc>
                <a:spcPct val="120000"/>
              </a:lnSpc>
              <a:spcBef>
                <a:spcPts val="600"/>
              </a:spcBef>
              <a:spcAft>
                <a:spcPts val="600"/>
              </a:spcAft>
            </a:pPr>
            <a:r>
              <a:rPr lang="en-US" sz="4800" dirty="0"/>
              <a:t>viii) the social group workers sometimes conduct discussion or activity groups with a therapeutic purpose with children who have strong negative feelings or difficulties in relating to adults</a:t>
            </a:r>
            <a:endParaRPr lang="en-IN" sz="4400" dirty="0"/>
          </a:p>
        </p:txBody>
      </p:sp>
    </p:spTree>
    <p:extLst>
      <p:ext uri="{BB962C8B-B14F-4D97-AF65-F5344CB8AC3E}">
        <p14:creationId xmlns:p14="http://schemas.microsoft.com/office/powerpoint/2010/main" val="1692022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fontScale="90000"/>
          </a:bodyPr>
          <a:lstStyle/>
          <a:p>
            <a:pPr algn="ctr"/>
            <a:r>
              <a:rPr lang="en-US" sz="4400" b="1" dirty="0">
                <a:solidFill>
                  <a:srgbClr val="7030A0"/>
                </a:solidFill>
              </a:rPr>
              <a:t>Group work in Child development settings: schools</a:t>
            </a:r>
            <a:br>
              <a:rPr lang="en-US" sz="4400" b="1" dirty="0">
                <a:solidFill>
                  <a:srgbClr val="7030A0"/>
                </a:solidFill>
              </a:rPr>
            </a:b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395536" y="1628800"/>
            <a:ext cx="8568952" cy="4968552"/>
          </a:xfrm>
        </p:spPr>
        <p:txBody>
          <a:bodyPr>
            <a:normAutofit/>
          </a:bodyPr>
          <a:lstStyle/>
          <a:p>
            <a:pPr>
              <a:lnSpc>
                <a:spcPct val="120000"/>
              </a:lnSpc>
              <a:spcBef>
                <a:spcPts val="600"/>
              </a:spcBef>
              <a:spcAft>
                <a:spcPts val="600"/>
              </a:spcAft>
            </a:pPr>
            <a:r>
              <a:rPr lang="en-US" sz="3600" dirty="0"/>
              <a:t>The school setting is definitely a group setting, and teachers work with groups</a:t>
            </a:r>
          </a:p>
          <a:p>
            <a:pPr>
              <a:lnSpc>
                <a:spcPct val="120000"/>
              </a:lnSpc>
              <a:spcBef>
                <a:spcPts val="600"/>
              </a:spcBef>
              <a:spcAft>
                <a:spcPts val="600"/>
              </a:spcAft>
            </a:pPr>
            <a:r>
              <a:rPr lang="en-US" sz="3600" dirty="0"/>
              <a:t>The school social worker works with four parties: the child, the family, the school staff and the community</a:t>
            </a:r>
            <a:endParaRPr lang="en-IN" sz="3600" dirty="0"/>
          </a:p>
        </p:txBody>
      </p:sp>
    </p:spTree>
    <p:extLst>
      <p:ext uri="{BB962C8B-B14F-4D97-AF65-F5344CB8AC3E}">
        <p14:creationId xmlns:p14="http://schemas.microsoft.com/office/powerpoint/2010/main" val="1840771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748464" cy="6408712"/>
          </a:xfrm>
        </p:spPr>
        <p:txBody>
          <a:bodyPr>
            <a:normAutofit fontScale="77500" lnSpcReduction="20000"/>
          </a:bodyPr>
          <a:lstStyle/>
          <a:p>
            <a:pPr>
              <a:lnSpc>
                <a:spcPct val="120000"/>
              </a:lnSpc>
              <a:spcBef>
                <a:spcPts val="600"/>
              </a:spcBef>
              <a:spcAft>
                <a:spcPts val="600"/>
              </a:spcAft>
            </a:pPr>
            <a:r>
              <a:rPr lang="en-US" sz="3600" dirty="0"/>
              <a:t>Social group worker promotes group adjustment through group work activities. </a:t>
            </a:r>
          </a:p>
          <a:p>
            <a:pPr>
              <a:lnSpc>
                <a:spcPct val="120000"/>
              </a:lnSpc>
              <a:spcBef>
                <a:spcPts val="600"/>
              </a:spcBef>
              <a:spcAft>
                <a:spcPts val="600"/>
              </a:spcAft>
            </a:pPr>
            <a:r>
              <a:rPr lang="en-US" sz="3600" dirty="0"/>
              <a:t>He organizes group work activities in the form of recreation, roleplays, story telling, group exercises, etc. to increase the capacity of social participation and constructive group interaction in the school children. </a:t>
            </a:r>
          </a:p>
          <a:p>
            <a:pPr>
              <a:lnSpc>
                <a:spcPct val="120000"/>
              </a:lnSpc>
              <a:spcBef>
                <a:spcPts val="600"/>
              </a:spcBef>
              <a:spcAft>
                <a:spcPts val="600"/>
              </a:spcAft>
            </a:pPr>
            <a:r>
              <a:rPr lang="en-US" sz="3600" dirty="0"/>
              <a:t>Through guided group interaction the worker promote relatedness, belongingness and the feeling of identification among children which helps in the improvement of their social adjustment &amp; the development of their personality</a:t>
            </a:r>
            <a:endParaRPr lang="en-IN" sz="3600" dirty="0"/>
          </a:p>
        </p:txBody>
      </p:sp>
    </p:spTree>
    <p:extLst>
      <p:ext uri="{BB962C8B-B14F-4D97-AF65-F5344CB8AC3E}">
        <p14:creationId xmlns:p14="http://schemas.microsoft.com/office/powerpoint/2010/main" val="3113052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748464" cy="6408712"/>
          </a:xfrm>
        </p:spPr>
        <p:txBody>
          <a:bodyPr>
            <a:normAutofit fontScale="77500" lnSpcReduction="20000"/>
          </a:bodyPr>
          <a:lstStyle/>
          <a:p>
            <a:pPr>
              <a:lnSpc>
                <a:spcPct val="120000"/>
              </a:lnSpc>
              <a:spcBef>
                <a:spcPts val="600"/>
              </a:spcBef>
              <a:spcAft>
                <a:spcPts val="600"/>
              </a:spcAft>
            </a:pPr>
            <a:r>
              <a:rPr lang="en-US" sz="3600" dirty="0"/>
              <a:t>Working with special student groups, the school social worker expand practice with specially formed groups of children and teen-agers experiencing difficulties in social and academic adjustment. </a:t>
            </a:r>
          </a:p>
          <a:p>
            <a:pPr>
              <a:lnSpc>
                <a:spcPct val="120000"/>
              </a:lnSpc>
              <a:spcBef>
                <a:spcPts val="600"/>
              </a:spcBef>
              <a:spcAft>
                <a:spcPts val="600"/>
              </a:spcAft>
            </a:pPr>
            <a:r>
              <a:rPr lang="en-US" sz="3600" dirty="0"/>
              <a:t>He gives special attention to students who underachieve, disrupt, drop out, or are withdrawn from meaningful peer involvement. </a:t>
            </a:r>
          </a:p>
          <a:p>
            <a:pPr>
              <a:lnSpc>
                <a:spcPct val="120000"/>
              </a:lnSpc>
              <a:spcBef>
                <a:spcPts val="600"/>
              </a:spcBef>
              <a:spcAft>
                <a:spcPts val="600"/>
              </a:spcAft>
            </a:pPr>
            <a:r>
              <a:rPr lang="en-US" sz="3600" dirty="0"/>
              <a:t>He ensures that lonely, isolated, and handicapped children have an opportunity for constructive participation in special interest or recreational groups</a:t>
            </a:r>
            <a:endParaRPr lang="en-IN" sz="3600" dirty="0"/>
          </a:p>
        </p:txBody>
      </p:sp>
    </p:spTree>
    <p:extLst>
      <p:ext uri="{BB962C8B-B14F-4D97-AF65-F5344CB8AC3E}">
        <p14:creationId xmlns:p14="http://schemas.microsoft.com/office/powerpoint/2010/main" val="145216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748464" cy="6408712"/>
          </a:xfrm>
        </p:spPr>
        <p:txBody>
          <a:bodyPr>
            <a:normAutofit fontScale="77500" lnSpcReduction="20000"/>
          </a:bodyPr>
          <a:lstStyle/>
          <a:p>
            <a:pPr>
              <a:lnSpc>
                <a:spcPct val="120000"/>
              </a:lnSpc>
              <a:spcBef>
                <a:spcPts val="600"/>
              </a:spcBef>
              <a:spcAft>
                <a:spcPts val="600"/>
              </a:spcAft>
            </a:pPr>
            <a:r>
              <a:rPr lang="en-IN" sz="3600" dirty="0"/>
              <a:t>Conduct value education classes and leadership development programmes. </a:t>
            </a:r>
          </a:p>
          <a:p>
            <a:pPr>
              <a:lnSpc>
                <a:spcPct val="120000"/>
              </a:lnSpc>
              <a:spcBef>
                <a:spcPts val="600"/>
              </a:spcBef>
              <a:spcAft>
                <a:spcPts val="600"/>
              </a:spcAft>
            </a:pPr>
            <a:r>
              <a:rPr lang="en-IN" sz="3600" dirty="0"/>
              <a:t>Through the group work activities he orient the children about cooperation, teamwork, role taking, etc. </a:t>
            </a:r>
          </a:p>
          <a:p>
            <a:pPr>
              <a:lnSpc>
                <a:spcPct val="120000"/>
              </a:lnSpc>
              <a:spcBef>
                <a:spcPts val="600"/>
              </a:spcBef>
              <a:spcAft>
                <a:spcPts val="600"/>
              </a:spcAft>
            </a:pPr>
            <a:r>
              <a:rPr lang="en-IN" sz="3600" dirty="0"/>
              <a:t>The school social worker uses the group work method while assisting or leading special interest groups in activities such as dramatics, puppet-making, other hobbies, or community service projects. </a:t>
            </a:r>
          </a:p>
          <a:p>
            <a:pPr>
              <a:lnSpc>
                <a:spcPct val="120000"/>
              </a:lnSpc>
              <a:spcBef>
                <a:spcPts val="600"/>
              </a:spcBef>
              <a:spcAft>
                <a:spcPts val="600"/>
              </a:spcAft>
            </a:pPr>
            <a:r>
              <a:rPr lang="en-IN" sz="3600" dirty="0"/>
              <a:t>Motivate students to participate in varied activities that broaden horizons and expand relationships with peers and adults</a:t>
            </a:r>
          </a:p>
        </p:txBody>
      </p:sp>
    </p:spTree>
    <p:extLst>
      <p:ext uri="{BB962C8B-B14F-4D97-AF65-F5344CB8AC3E}">
        <p14:creationId xmlns:p14="http://schemas.microsoft.com/office/powerpoint/2010/main" val="1876581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fontScale="90000"/>
          </a:bodyPr>
          <a:lstStyle/>
          <a:p>
            <a:pPr algn="ctr"/>
            <a:r>
              <a:rPr lang="en-US" sz="4400" b="1" dirty="0">
                <a:solidFill>
                  <a:srgbClr val="00B0F0"/>
                </a:solidFill>
              </a:rPr>
              <a:t>5.2.3 Group work in Women development setting</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827584" y="1628800"/>
            <a:ext cx="8136904" cy="4968552"/>
          </a:xfrm>
        </p:spPr>
        <p:txBody>
          <a:bodyPr>
            <a:normAutofit fontScale="77500" lnSpcReduction="20000"/>
          </a:bodyPr>
          <a:lstStyle/>
          <a:p>
            <a:pPr>
              <a:spcBef>
                <a:spcPts val="600"/>
              </a:spcBef>
              <a:spcAft>
                <a:spcPts val="600"/>
              </a:spcAft>
            </a:pPr>
            <a:r>
              <a:rPr lang="en-US" sz="4000" dirty="0"/>
              <a:t>Institutional settings</a:t>
            </a:r>
          </a:p>
          <a:p>
            <a:pPr lvl="1">
              <a:spcBef>
                <a:spcPts val="600"/>
              </a:spcBef>
              <a:spcAft>
                <a:spcPts val="600"/>
              </a:spcAft>
            </a:pPr>
            <a:r>
              <a:rPr lang="en-US" sz="4000" dirty="0"/>
              <a:t>Short stay home</a:t>
            </a:r>
          </a:p>
          <a:p>
            <a:pPr lvl="1">
              <a:spcBef>
                <a:spcPts val="600"/>
              </a:spcBef>
              <a:spcAft>
                <a:spcPts val="600"/>
              </a:spcAft>
            </a:pPr>
            <a:r>
              <a:rPr lang="en-US" sz="4000" dirty="0"/>
              <a:t>Shelter homes</a:t>
            </a:r>
          </a:p>
          <a:p>
            <a:pPr lvl="1">
              <a:spcBef>
                <a:spcPts val="600"/>
              </a:spcBef>
              <a:spcAft>
                <a:spcPts val="600"/>
              </a:spcAft>
            </a:pPr>
            <a:r>
              <a:rPr lang="en-US" sz="4000" dirty="0"/>
              <a:t>Working women’s hostels</a:t>
            </a:r>
          </a:p>
          <a:p>
            <a:pPr>
              <a:spcBef>
                <a:spcPts val="600"/>
              </a:spcBef>
              <a:spcAft>
                <a:spcPts val="600"/>
              </a:spcAft>
            </a:pPr>
            <a:r>
              <a:rPr lang="en-US" sz="4000" dirty="0"/>
              <a:t>Community settings</a:t>
            </a:r>
          </a:p>
          <a:p>
            <a:pPr lvl="1">
              <a:spcBef>
                <a:spcPts val="600"/>
              </a:spcBef>
              <a:spcAft>
                <a:spcPts val="600"/>
              </a:spcAft>
            </a:pPr>
            <a:r>
              <a:rPr lang="en-US" sz="4000" dirty="0"/>
              <a:t>SHG </a:t>
            </a:r>
          </a:p>
          <a:p>
            <a:pPr lvl="1">
              <a:spcBef>
                <a:spcPts val="600"/>
              </a:spcBef>
              <a:spcAft>
                <a:spcPts val="600"/>
              </a:spcAft>
            </a:pPr>
            <a:r>
              <a:rPr lang="en-US" sz="4000" dirty="0"/>
              <a:t>Women in distress</a:t>
            </a:r>
          </a:p>
          <a:p>
            <a:pPr lvl="1">
              <a:spcBef>
                <a:spcPts val="600"/>
              </a:spcBef>
              <a:spcAft>
                <a:spcPts val="600"/>
              </a:spcAft>
            </a:pPr>
            <a:r>
              <a:rPr lang="en-US" sz="4000" dirty="0"/>
              <a:t>Family courts</a:t>
            </a:r>
          </a:p>
          <a:p>
            <a:pPr lvl="1">
              <a:spcBef>
                <a:spcPts val="600"/>
              </a:spcBef>
              <a:spcAft>
                <a:spcPts val="600"/>
              </a:spcAft>
            </a:pPr>
            <a:r>
              <a:rPr lang="en-US" sz="4000" dirty="0"/>
              <a:t>Counselling </a:t>
            </a:r>
            <a:r>
              <a:rPr lang="en-US" sz="4000" dirty="0" err="1"/>
              <a:t>centres</a:t>
            </a:r>
            <a:endParaRPr lang="en-US" sz="4000" dirty="0"/>
          </a:p>
        </p:txBody>
      </p:sp>
    </p:spTree>
    <p:extLst>
      <p:ext uri="{BB962C8B-B14F-4D97-AF65-F5344CB8AC3E}">
        <p14:creationId xmlns:p14="http://schemas.microsoft.com/office/powerpoint/2010/main" val="1526880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60648"/>
            <a:ext cx="8352928" cy="6336704"/>
          </a:xfrm>
        </p:spPr>
        <p:txBody>
          <a:bodyPr>
            <a:normAutofit fontScale="92500" lnSpcReduction="20000"/>
          </a:bodyPr>
          <a:lstStyle/>
          <a:p>
            <a:pPr>
              <a:lnSpc>
                <a:spcPct val="110000"/>
              </a:lnSpc>
              <a:spcBef>
                <a:spcPts val="600"/>
              </a:spcBef>
              <a:spcAft>
                <a:spcPts val="600"/>
              </a:spcAft>
            </a:pPr>
            <a:r>
              <a:rPr lang="en-IN" sz="4400" dirty="0"/>
              <a:t>Programmes to meet their psychosocial needs, empowerment needs, economic needs &amp; develop relationship skills</a:t>
            </a:r>
          </a:p>
          <a:p>
            <a:pPr>
              <a:lnSpc>
                <a:spcPct val="110000"/>
              </a:lnSpc>
              <a:spcBef>
                <a:spcPts val="600"/>
              </a:spcBef>
              <a:spcAft>
                <a:spcPts val="600"/>
              </a:spcAft>
            </a:pPr>
            <a:r>
              <a:rPr lang="en-IN" sz="4400" dirty="0"/>
              <a:t>Programmes to develop their life skills, educational, vocational, occupational, and career skills</a:t>
            </a:r>
          </a:p>
          <a:p>
            <a:pPr>
              <a:lnSpc>
                <a:spcPct val="110000"/>
              </a:lnSpc>
              <a:spcBef>
                <a:spcPts val="600"/>
              </a:spcBef>
              <a:spcAft>
                <a:spcPts val="600"/>
              </a:spcAft>
            </a:pPr>
            <a:r>
              <a:rPr lang="en-IN" sz="4400" dirty="0"/>
              <a:t>Self-help and self reliance</a:t>
            </a:r>
          </a:p>
        </p:txBody>
      </p:sp>
    </p:spTree>
    <p:extLst>
      <p:ext uri="{BB962C8B-B14F-4D97-AF65-F5344CB8AC3E}">
        <p14:creationId xmlns:p14="http://schemas.microsoft.com/office/powerpoint/2010/main" val="164434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a:bodyPr>
          <a:lstStyle/>
          <a:p>
            <a:pPr algn="ctr"/>
            <a:r>
              <a:rPr lang="en-US" sz="4400" b="1" dirty="0">
                <a:solidFill>
                  <a:srgbClr val="00B0F0"/>
                </a:solidFill>
              </a:rPr>
              <a:t>5.2.4. Group work in Family welfare setting</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1628800"/>
            <a:ext cx="8352928" cy="4968552"/>
          </a:xfrm>
        </p:spPr>
        <p:txBody>
          <a:bodyPr>
            <a:normAutofit fontScale="92500"/>
          </a:bodyPr>
          <a:lstStyle/>
          <a:p>
            <a:pPr>
              <a:lnSpc>
                <a:spcPct val="110000"/>
              </a:lnSpc>
              <a:spcBef>
                <a:spcPts val="600"/>
              </a:spcBef>
              <a:spcAft>
                <a:spcPts val="600"/>
              </a:spcAft>
            </a:pPr>
            <a:r>
              <a:rPr lang="en-US" sz="4400" dirty="0"/>
              <a:t>Group work with children, adolescents, youth, the aged, the differently abled, women in distress, families in dispute, single parents, other genders etc. both in agency &amp; community settings</a:t>
            </a:r>
          </a:p>
        </p:txBody>
      </p:sp>
    </p:spTree>
    <p:extLst>
      <p:ext uri="{BB962C8B-B14F-4D97-AF65-F5344CB8AC3E}">
        <p14:creationId xmlns:p14="http://schemas.microsoft.com/office/powerpoint/2010/main" val="467293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60648"/>
            <a:ext cx="8352928" cy="6336704"/>
          </a:xfrm>
        </p:spPr>
        <p:txBody>
          <a:bodyPr>
            <a:normAutofit/>
          </a:bodyPr>
          <a:lstStyle/>
          <a:p>
            <a:pPr>
              <a:lnSpc>
                <a:spcPct val="110000"/>
              </a:lnSpc>
              <a:spcBef>
                <a:spcPts val="600"/>
              </a:spcBef>
              <a:spcAft>
                <a:spcPts val="600"/>
              </a:spcAft>
            </a:pPr>
            <a:r>
              <a:rPr lang="en-IN" sz="4400" dirty="0"/>
              <a:t>Programmes to meet their psychosocial needs &amp; develop relationship skills</a:t>
            </a:r>
          </a:p>
          <a:p>
            <a:pPr>
              <a:lnSpc>
                <a:spcPct val="110000"/>
              </a:lnSpc>
              <a:spcBef>
                <a:spcPts val="600"/>
              </a:spcBef>
              <a:spcAft>
                <a:spcPts val="600"/>
              </a:spcAft>
            </a:pPr>
            <a:r>
              <a:rPr lang="en-IN" sz="4400" dirty="0"/>
              <a:t>Programmes to develop their life skills, educational, vocational, occupational, and career skills</a:t>
            </a:r>
          </a:p>
        </p:txBody>
      </p:sp>
    </p:spTree>
    <p:extLst>
      <p:ext uri="{BB962C8B-B14F-4D97-AF65-F5344CB8AC3E}">
        <p14:creationId xmlns:p14="http://schemas.microsoft.com/office/powerpoint/2010/main" val="233039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a:bodyPr>
          <a:lstStyle/>
          <a:p>
            <a:pPr algn="ctr"/>
            <a:r>
              <a:rPr lang="en-US" sz="4400" b="1" dirty="0">
                <a:solidFill>
                  <a:srgbClr val="00B0F0"/>
                </a:solidFill>
              </a:rPr>
              <a:t>Group work in Family welfare setting: aged</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1628800"/>
            <a:ext cx="8532440" cy="4968552"/>
          </a:xfrm>
        </p:spPr>
        <p:txBody>
          <a:bodyPr>
            <a:normAutofit fontScale="70000" lnSpcReduction="20000"/>
          </a:bodyPr>
          <a:lstStyle/>
          <a:p>
            <a:pPr marL="109728" indent="0">
              <a:lnSpc>
                <a:spcPct val="110000"/>
              </a:lnSpc>
              <a:spcBef>
                <a:spcPts val="600"/>
              </a:spcBef>
              <a:spcAft>
                <a:spcPts val="600"/>
              </a:spcAft>
              <a:buNone/>
            </a:pPr>
            <a:r>
              <a:rPr lang="en-US" sz="4400" b="1" i="1" dirty="0">
                <a:solidFill>
                  <a:srgbClr val="7030A0"/>
                </a:solidFill>
              </a:rPr>
              <a:t>Purposes of group work with the aged:</a:t>
            </a:r>
          </a:p>
          <a:p>
            <a:pPr>
              <a:lnSpc>
                <a:spcPct val="110000"/>
              </a:lnSpc>
              <a:spcBef>
                <a:spcPts val="600"/>
              </a:spcBef>
              <a:spcAft>
                <a:spcPts val="600"/>
              </a:spcAft>
            </a:pPr>
            <a:r>
              <a:rPr lang="en-US" sz="4400" dirty="0" err="1"/>
              <a:t>i</a:t>
            </a:r>
            <a:r>
              <a:rPr lang="en-US" sz="4400" dirty="0"/>
              <a:t>) to raise the self-esteem of the participants</a:t>
            </a:r>
          </a:p>
          <a:p>
            <a:pPr>
              <a:lnSpc>
                <a:spcPct val="110000"/>
              </a:lnSpc>
              <a:spcBef>
                <a:spcPts val="600"/>
              </a:spcBef>
              <a:spcAft>
                <a:spcPts val="600"/>
              </a:spcAft>
            </a:pPr>
            <a:r>
              <a:rPr lang="en-US" sz="4400" dirty="0"/>
              <a:t>ii) to give an opportunity for planning.</a:t>
            </a:r>
          </a:p>
          <a:p>
            <a:pPr>
              <a:lnSpc>
                <a:spcPct val="110000"/>
              </a:lnSpc>
              <a:spcBef>
                <a:spcPts val="600"/>
              </a:spcBef>
              <a:spcAft>
                <a:spcPts val="600"/>
              </a:spcAft>
            </a:pPr>
            <a:r>
              <a:rPr lang="en-US" sz="4400" dirty="0"/>
              <a:t>iii) to become a part of their own small community and a part of a larger community.</a:t>
            </a:r>
          </a:p>
          <a:p>
            <a:pPr>
              <a:lnSpc>
                <a:spcPct val="110000"/>
              </a:lnSpc>
              <a:spcBef>
                <a:spcPts val="600"/>
              </a:spcBef>
              <a:spcAft>
                <a:spcPts val="600"/>
              </a:spcAft>
            </a:pPr>
            <a:r>
              <a:rPr lang="en-US" sz="4400" dirty="0"/>
              <a:t>iv) to establish a group bond to replace the warmth of family relationships.</a:t>
            </a:r>
          </a:p>
        </p:txBody>
      </p:sp>
    </p:spTree>
    <p:extLst>
      <p:ext uri="{BB962C8B-B14F-4D97-AF65-F5344CB8AC3E}">
        <p14:creationId xmlns:p14="http://schemas.microsoft.com/office/powerpoint/2010/main" val="2888133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24644"/>
            <a:ext cx="8064896" cy="6408712"/>
          </a:xfrm>
        </p:spPr>
        <p:txBody>
          <a:bodyPr>
            <a:normAutofit fontScale="55000" lnSpcReduction="20000"/>
          </a:bodyPr>
          <a:lstStyle/>
          <a:p>
            <a:pPr marL="109728" indent="0">
              <a:lnSpc>
                <a:spcPct val="110000"/>
              </a:lnSpc>
              <a:spcBef>
                <a:spcPts val="600"/>
              </a:spcBef>
              <a:spcAft>
                <a:spcPts val="600"/>
              </a:spcAft>
              <a:buNone/>
            </a:pPr>
            <a:r>
              <a:rPr lang="en-US" sz="4400" b="1" i="1" dirty="0">
                <a:solidFill>
                  <a:srgbClr val="7030A0"/>
                </a:solidFill>
              </a:rPr>
              <a:t>The functions of the social group worker in community based agencies:</a:t>
            </a:r>
          </a:p>
          <a:p>
            <a:pPr>
              <a:lnSpc>
                <a:spcPct val="110000"/>
              </a:lnSpc>
              <a:spcBef>
                <a:spcPts val="600"/>
              </a:spcBef>
              <a:spcAft>
                <a:spcPts val="600"/>
              </a:spcAft>
            </a:pPr>
            <a:r>
              <a:rPr lang="en-US" sz="4400" dirty="0" err="1"/>
              <a:t>i</a:t>
            </a:r>
            <a:r>
              <a:rPr lang="en-US" sz="4400" dirty="0"/>
              <a:t>) working out a program for different kinds of groups as per the needs with this age group.</a:t>
            </a:r>
          </a:p>
          <a:p>
            <a:pPr>
              <a:lnSpc>
                <a:spcPct val="110000"/>
              </a:lnSpc>
              <a:spcBef>
                <a:spcPts val="600"/>
              </a:spcBef>
              <a:spcAft>
                <a:spcPts val="600"/>
              </a:spcAft>
            </a:pPr>
            <a:r>
              <a:rPr lang="en-US" sz="4400" dirty="0"/>
              <a:t>ii) direct work with certain groups of the aged, especially those who present problems in relationships.</a:t>
            </a:r>
          </a:p>
          <a:p>
            <a:pPr>
              <a:lnSpc>
                <a:spcPct val="110000"/>
              </a:lnSpc>
              <a:spcBef>
                <a:spcPts val="600"/>
              </a:spcBef>
              <a:spcAft>
                <a:spcPts val="600"/>
              </a:spcAft>
            </a:pPr>
            <a:r>
              <a:rPr lang="en-US" sz="4400" dirty="0"/>
              <a:t>iii) as in all group work, some contact with individuals outside of the group, but more intensively in the particular age group.</a:t>
            </a:r>
          </a:p>
          <a:p>
            <a:pPr>
              <a:lnSpc>
                <a:spcPct val="110000"/>
              </a:lnSpc>
              <a:spcBef>
                <a:spcPts val="600"/>
              </a:spcBef>
              <a:spcAft>
                <a:spcPts val="600"/>
              </a:spcAft>
            </a:pPr>
            <a:r>
              <a:rPr lang="en-US" sz="4400" dirty="0"/>
              <a:t>iv) training, coordination and supervision of volunteers or part time workers in programs for the aged.</a:t>
            </a:r>
          </a:p>
          <a:p>
            <a:pPr>
              <a:lnSpc>
                <a:spcPct val="110000"/>
              </a:lnSpc>
              <a:spcBef>
                <a:spcPts val="600"/>
              </a:spcBef>
              <a:spcAft>
                <a:spcPts val="600"/>
              </a:spcAft>
            </a:pPr>
            <a:r>
              <a:rPr lang="en-US" sz="4400" dirty="0"/>
              <a:t>v) consultant to committees of older citizens in relation to social action in their own behalf, if requested to do so</a:t>
            </a:r>
          </a:p>
        </p:txBody>
      </p:sp>
    </p:spTree>
    <p:extLst>
      <p:ext uri="{BB962C8B-B14F-4D97-AF65-F5344CB8AC3E}">
        <p14:creationId xmlns:p14="http://schemas.microsoft.com/office/powerpoint/2010/main" val="3426611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24644"/>
            <a:ext cx="8064896" cy="6408712"/>
          </a:xfrm>
        </p:spPr>
        <p:txBody>
          <a:bodyPr>
            <a:normAutofit fontScale="62500" lnSpcReduction="20000"/>
          </a:bodyPr>
          <a:lstStyle/>
          <a:p>
            <a:pPr marL="109728" indent="0">
              <a:lnSpc>
                <a:spcPct val="110000"/>
              </a:lnSpc>
              <a:spcBef>
                <a:spcPts val="600"/>
              </a:spcBef>
              <a:spcAft>
                <a:spcPts val="600"/>
              </a:spcAft>
              <a:buNone/>
            </a:pPr>
            <a:r>
              <a:rPr lang="en-IN" sz="4400" b="1" i="1" dirty="0">
                <a:solidFill>
                  <a:srgbClr val="7030A0"/>
                </a:solidFill>
              </a:rPr>
              <a:t>The functions of the social group worker in the institution for the aged:</a:t>
            </a:r>
          </a:p>
          <a:p>
            <a:pPr>
              <a:lnSpc>
                <a:spcPct val="110000"/>
              </a:lnSpc>
              <a:spcBef>
                <a:spcPts val="600"/>
              </a:spcBef>
              <a:spcAft>
                <a:spcPts val="600"/>
              </a:spcAft>
            </a:pPr>
            <a:r>
              <a:rPr lang="en-IN" sz="4400" dirty="0" err="1"/>
              <a:t>i</a:t>
            </a:r>
            <a:r>
              <a:rPr lang="en-IN" sz="4400" dirty="0"/>
              <a:t>) direct work with formed groups for the purpose of specific help to those who cannot easily enter the group life of the institution;</a:t>
            </a:r>
          </a:p>
          <a:p>
            <a:pPr>
              <a:lnSpc>
                <a:spcPct val="110000"/>
              </a:lnSpc>
              <a:spcBef>
                <a:spcPts val="600"/>
              </a:spcBef>
              <a:spcAft>
                <a:spcPts val="600"/>
              </a:spcAft>
            </a:pPr>
            <a:r>
              <a:rPr lang="en-IN" sz="4400" dirty="0"/>
              <a:t>ii) responsibility for the stimulation of a rich and varied programme in the institution designed to allow for satisfaction of individual needs and to counteract the feeling of segregation from the community which </a:t>
            </a:r>
            <a:r>
              <a:rPr lang="en-US" sz="4400" dirty="0"/>
              <a:t>may appear in an institution. This is usually done by either being a consultant to the staff of one or several institutions</a:t>
            </a:r>
            <a:endParaRPr lang="en-IN" sz="4400" dirty="0"/>
          </a:p>
        </p:txBody>
      </p:sp>
    </p:spTree>
    <p:extLst>
      <p:ext uri="{BB962C8B-B14F-4D97-AF65-F5344CB8AC3E}">
        <p14:creationId xmlns:p14="http://schemas.microsoft.com/office/powerpoint/2010/main" val="4004916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rmAutofit/>
          </a:bodyPr>
          <a:lstStyle/>
          <a:p>
            <a:pPr algn="ctr"/>
            <a:r>
              <a:rPr lang="en-US" sz="4400" b="1" dirty="0">
                <a:solidFill>
                  <a:srgbClr val="00B0F0"/>
                </a:solidFill>
              </a:rPr>
              <a:t>5.2.5 Group work in Industrial setting</a:t>
            </a:r>
            <a:endParaRPr lang="en-IN" sz="2800" dirty="0">
              <a:solidFill>
                <a:srgbClr val="00B0F0"/>
              </a:solidFill>
            </a:endParaRPr>
          </a:p>
        </p:txBody>
      </p:sp>
      <p:sp>
        <p:nvSpPr>
          <p:cNvPr id="3" name="Content Placeholder 2"/>
          <p:cNvSpPr>
            <a:spLocks noGrp="1"/>
          </p:cNvSpPr>
          <p:nvPr>
            <p:ph idx="1"/>
          </p:nvPr>
        </p:nvSpPr>
        <p:spPr>
          <a:xfrm>
            <a:off x="611560" y="1412776"/>
            <a:ext cx="8352928" cy="5184576"/>
          </a:xfrm>
        </p:spPr>
        <p:txBody>
          <a:bodyPr>
            <a:normAutofit fontScale="85000" lnSpcReduction="10000"/>
          </a:bodyPr>
          <a:lstStyle/>
          <a:p>
            <a:pPr>
              <a:lnSpc>
                <a:spcPct val="110000"/>
              </a:lnSpc>
              <a:spcBef>
                <a:spcPts val="600"/>
              </a:spcBef>
              <a:spcAft>
                <a:spcPts val="600"/>
              </a:spcAft>
            </a:pPr>
            <a:r>
              <a:rPr lang="en-US" sz="4800" dirty="0"/>
              <a:t>Working with the employees</a:t>
            </a:r>
          </a:p>
          <a:p>
            <a:pPr>
              <a:lnSpc>
                <a:spcPct val="110000"/>
              </a:lnSpc>
              <a:spcBef>
                <a:spcPts val="600"/>
              </a:spcBef>
              <a:spcAft>
                <a:spcPts val="600"/>
              </a:spcAft>
            </a:pPr>
            <a:r>
              <a:rPr lang="en-US" sz="4800" dirty="0"/>
              <a:t>Working with the management</a:t>
            </a:r>
          </a:p>
          <a:p>
            <a:pPr>
              <a:lnSpc>
                <a:spcPct val="110000"/>
              </a:lnSpc>
              <a:spcBef>
                <a:spcPts val="600"/>
              </a:spcBef>
              <a:spcAft>
                <a:spcPts val="600"/>
              </a:spcAft>
            </a:pPr>
            <a:r>
              <a:rPr lang="en-US" sz="4800" dirty="0"/>
              <a:t>Development of soft skills, interpersonal skills, leadership skills, assertiveness skills, communication skills</a:t>
            </a:r>
          </a:p>
          <a:p>
            <a:pPr>
              <a:lnSpc>
                <a:spcPct val="110000"/>
              </a:lnSpc>
              <a:spcBef>
                <a:spcPts val="600"/>
              </a:spcBef>
              <a:spcAft>
                <a:spcPts val="600"/>
              </a:spcAft>
            </a:pPr>
            <a:r>
              <a:rPr lang="en-US" sz="4800" dirty="0"/>
              <a:t>Emotional wellbeing</a:t>
            </a:r>
            <a:endParaRPr lang="en-US" sz="4400" dirty="0"/>
          </a:p>
        </p:txBody>
      </p:sp>
    </p:spTree>
    <p:extLst>
      <p:ext uri="{BB962C8B-B14F-4D97-AF65-F5344CB8AC3E}">
        <p14:creationId xmlns:p14="http://schemas.microsoft.com/office/powerpoint/2010/main" val="1104442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04664"/>
            <a:ext cx="8352928" cy="6192688"/>
          </a:xfrm>
        </p:spPr>
        <p:txBody>
          <a:bodyPr>
            <a:normAutofit fontScale="70000" lnSpcReduction="20000"/>
          </a:bodyPr>
          <a:lstStyle/>
          <a:p>
            <a:pPr>
              <a:lnSpc>
                <a:spcPct val="110000"/>
              </a:lnSpc>
              <a:spcBef>
                <a:spcPts val="600"/>
              </a:spcBef>
              <a:spcAft>
                <a:spcPts val="600"/>
              </a:spcAft>
            </a:pPr>
            <a:r>
              <a:rPr lang="en-US" sz="4800" dirty="0"/>
              <a:t>Treatment groups (socio emotional needs)</a:t>
            </a:r>
          </a:p>
          <a:p>
            <a:pPr>
              <a:lnSpc>
                <a:spcPct val="110000"/>
              </a:lnSpc>
              <a:spcBef>
                <a:spcPts val="600"/>
              </a:spcBef>
              <a:spcAft>
                <a:spcPts val="600"/>
              </a:spcAft>
            </a:pPr>
            <a:r>
              <a:rPr lang="en-US" sz="4800" dirty="0"/>
              <a:t>Task groups (committees, delegations, training groups)</a:t>
            </a:r>
          </a:p>
          <a:p>
            <a:pPr>
              <a:lnSpc>
                <a:spcPct val="110000"/>
              </a:lnSpc>
              <a:spcBef>
                <a:spcPts val="600"/>
              </a:spcBef>
              <a:spcAft>
                <a:spcPts val="600"/>
              </a:spcAft>
            </a:pPr>
            <a:r>
              <a:rPr lang="en-US" sz="4800" dirty="0"/>
              <a:t>Cultural and recreational needs</a:t>
            </a:r>
          </a:p>
          <a:p>
            <a:pPr>
              <a:lnSpc>
                <a:spcPct val="110000"/>
              </a:lnSpc>
              <a:spcBef>
                <a:spcPts val="600"/>
              </a:spcBef>
              <a:spcAft>
                <a:spcPts val="600"/>
              </a:spcAft>
            </a:pPr>
            <a:r>
              <a:rPr lang="en-US" sz="4800" dirty="0"/>
              <a:t>Improvement of technical and managerial skills</a:t>
            </a:r>
          </a:p>
          <a:p>
            <a:pPr>
              <a:lnSpc>
                <a:spcPct val="110000"/>
              </a:lnSpc>
              <a:spcBef>
                <a:spcPts val="600"/>
              </a:spcBef>
              <a:spcAft>
                <a:spcPts val="600"/>
              </a:spcAft>
            </a:pPr>
            <a:r>
              <a:rPr lang="en-US" sz="4800" dirty="0"/>
              <a:t>Educational and career development</a:t>
            </a:r>
          </a:p>
          <a:p>
            <a:pPr>
              <a:lnSpc>
                <a:spcPct val="110000"/>
              </a:lnSpc>
              <a:spcBef>
                <a:spcPts val="600"/>
              </a:spcBef>
              <a:spcAft>
                <a:spcPts val="600"/>
              </a:spcAft>
            </a:pPr>
            <a:r>
              <a:rPr lang="en-US" sz="4800" dirty="0"/>
              <a:t>Group living skills, interpersonal relationships and interactions</a:t>
            </a:r>
            <a:endParaRPr lang="en-US" sz="4400" dirty="0"/>
          </a:p>
        </p:txBody>
      </p:sp>
    </p:spTree>
    <p:extLst>
      <p:ext uri="{BB962C8B-B14F-4D97-AF65-F5344CB8AC3E}">
        <p14:creationId xmlns:p14="http://schemas.microsoft.com/office/powerpoint/2010/main" val="10523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04664"/>
            <a:ext cx="8352928" cy="6192688"/>
          </a:xfrm>
        </p:spPr>
        <p:txBody>
          <a:bodyPr>
            <a:normAutofit lnSpcReduction="10000"/>
          </a:bodyPr>
          <a:lstStyle/>
          <a:p>
            <a:pPr>
              <a:lnSpc>
                <a:spcPct val="110000"/>
              </a:lnSpc>
              <a:spcBef>
                <a:spcPts val="600"/>
              </a:spcBef>
              <a:spcAft>
                <a:spcPts val="600"/>
              </a:spcAft>
            </a:pPr>
            <a:r>
              <a:rPr lang="en-US" sz="4800" dirty="0"/>
              <a:t>Dealing with issues like personality problems, addictions, indiscipline, truancy, irregularity, lack of motivation</a:t>
            </a:r>
          </a:p>
          <a:p>
            <a:pPr>
              <a:lnSpc>
                <a:spcPct val="110000"/>
              </a:lnSpc>
              <a:spcBef>
                <a:spcPts val="600"/>
              </a:spcBef>
              <a:spcAft>
                <a:spcPts val="600"/>
              </a:spcAft>
            </a:pPr>
            <a:r>
              <a:rPr lang="en-US" sz="4800" dirty="0"/>
              <a:t>Cooperation with coworkers and supervisors</a:t>
            </a:r>
            <a:endParaRPr lang="en-US" sz="4400" dirty="0"/>
          </a:p>
        </p:txBody>
      </p:sp>
    </p:spTree>
    <p:extLst>
      <p:ext uri="{BB962C8B-B14F-4D97-AF65-F5344CB8AC3E}">
        <p14:creationId xmlns:p14="http://schemas.microsoft.com/office/powerpoint/2010/main" val="881806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4864"/>
          </a:xfrm>
        </p:spPr>
        <p:txBody>
          <a:bodyPr>
            <a:normAutofit/>
          </a:bodyPr>
          <a:lstStyle/>
          <a:p>
            <a:pPr algn="ctr"/>
            <a:r>
              <a:rPr lang="en-US" sz="4400" b="1" dirty="0">
                <a:solidFill>
                  <a:srgbClr val="00B0F0"/>
                </a:solidFill>
              </a:rPr>
              <a:t>5.2.6 Group work in </a:t>
            </a:r>
            <a:r>
              <a:rPr lang="en-US" sz="4400" dirty="0">
                <a:solidFill>
                  <a:srgbClr val="00B0F0"/>
                </a:solidFill>
              </a:rPr>
              <a:t>c</a:t>
            </a:r>
            <a:r>
              <a:rPr lang="en-US" sz="4400" b="1" dirty="0">
                <a:solidFill>
                  <a:srgbClr val="00B0F0"/>
                </a:solidFill>
              </a:rPr>
              <a:t>ommunity development settings</a:t>
            </a:r>
            <a:br>
              <a:rPr lang="en-US" sz="4400" b="1" dirty="0">
                <a:solidFill>
                  <a:srgbClr val="00B0F0"/>
                </a:solidFill>
              </a:rPr>
            </a:b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2204864"/>
            <a:ext cx="8352928" cy="4392488"/>
          </a:xfrm>
        </p:spPr>
        <p:txBody>
          <a:bodyPr>
            <a:normAutofit/>
          </a:bodyPr>
          <a:lstStyle/>
          <a:p>
            <a:pPr>
              <a:spcBef>
                <a:spcPts val="600"/>
              </a:spcBef>
              <a:spcAft>
                <a:spcPts val="600"/>
              </a:spcAft>
            </a:pPr>
            <a:r>
              <a:rPr lang="en-US" sz="4800" dirty="0"/>
              <a:t>Urban </a:t>
            </a:r>
          </a:p>
          <a:p>
            <a:pPr>
              <a:spcBef>
                <a:spcPts val="600"/>
              </a:spcBef>
              <a:spcAft>
                <a:spcPts val="600"/>
              </a:spcAft>
            </a:pPr>
            <a:r>
              <a:rPr lang="en-US" sz="4800" dirty="0"/>
              <a:t>Rural </a:t>
            </a:r>
          </a:p>
          <a:p>
            <a:pPr>
              <a:spcBef>
                <a:spcPts val="600"/>
              </a:spcBef>
              <a:spcAft>
                <a:spcPts val="600"/>
              </a:spcAft>
            </a:pPr>
            <a:r>
              <a:rPr lang="en-US" sz="4800" dirty="0"/>
              <a:t>Tribal </a:t>
            </a:r>
          </a:p>
        </p:txBody>
      </p:sp>
    </p:spTree>
    <p:extLst>
      <p:ext uri="{BB962C8B-B14F-4D97-AF65-F5344CB8AC3E}">
        <p14:creationId xmlns:p14="http://schemas.microsoft.com/office/powerpoint/2010/main" val="3167854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76872"/>
          </a:xfrm>
        </p:spPr>
        <p:txBody>
          <a:bodyPr>
            <a:normAutofit fontScale="90000"/>
          </a:bodyPr>
          <a:lstStyle/>
          <a:p>
            <a:pPr algn="ctr"/>
            <a:r>
              <a:rPr lang="en-US" sz="4400" b="1" dirty="0">
                <a:solidFill>
                  <a:srgbClr val="00B0F0"/>
                </a:solidFill>
              </a:rPr>
              <a:t>The primary objectives</a:t>
            </a:r>
            <a:br>
              <a:rPr lang="en-US" sz="4400" b="1" dirty="0">
                <a:solidFill>
                  <a:srgbClr val="00B0F0"/>
                </a:solidFill>
              </a:rPr>
            </a:br>
            <a:r>
              <a:rPr lang="en-US" sz="4400" b="1" dirty="0">
                <a:solidFill>
                  <a:srgbClr val="00B0F0"/>
                </a:solidFill>
              </a:rPr>
              <a:t>of Group work in </a:t>
            </a:r>
            <a:r>
              <a:rPr lang="en-US" sz="4400" dirty="0">
                <a:solidFill>
                  <a:srgbClr val="00B0F0"/>
                </a:solidFill>
              </a:rPr>
              <a:t>c</a:t>
            </a:r>
            <a:r>
              <a:rPr lang="en-US" sz="4400" b="1" dirty="0">
                <a:solidFill>
                  <a:srgbClr val="00B0F0"/>
                </a:solidFill>
              </a:rPr>
              <a:t>ommunity development settings</a:t>
            </a:r>
            <a:br>
              <a:rPr lang="en-US" sz="4400" b="1" dirty="0">
                <a:solidFill>
                  <a:srgbClr val="00B0F0"/>
                </a:solidFill>
              </a:rPr>
            </a:b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2276872"/>
            <a:ext cx="8352928" cy="4320480"/>
          </a:xfrm>
        </p:spPr>
        <p:txBody>
          <a:bodyPr>
            <a:normAutofit fontScale="62500" lnSpcReduction="20000"/>
          </a:bodyPr>
          <a:lstStyle/>
          <a:p>
            <a:pPr>
              <a:lnSpc>
                <a:spcPct val="120000"/>
              </a:lnSpc>
              <a:spcBef>
                <a:spcPts val="600"/>
              </a:spcBef>
              <a:spcAft>
                <a:spcPts val="600"/>
              </a:spcAft>
            </a:pPr>
            <a:r>
              <a:rPr lang="en-IN" sz="4800" dirty="0"/>
              <a:t>Social integration of the community on a local neighbourhood basis through participation in self-help and mutual-aid programmes; </a:t>
            </a:r>
          </a:p>
          <a:p>
            <a:pPr>
              <a:lnSpc>
                <a:spcPct val="120000"/>
              </a:lnSpc>
              <a:spcBef>
                <a:spcPts val="600"/>
              </a:spcBef>
              <a:spcAft>
                <a:spcPts val="600"/>
              </a:spcAft>
            </a:pPr>
            <a:r>
              <a:rPr lang="en-IN" sz="4800" dirty="0"/>
              <a:t>motivating people to improve their living conditions especially those adversely affecting their physical and social development</a:t>
            </a:r>
          </a:p>
        </p:txBody>
      </p:sp>
    </p:spTree>
    <p:extLst>
      <p:ext uri="{BB962C8B-B14F-4D97-AF65-F5344CB8AC3E}">
        <p14:creationId xmlns:p14="http://schemas.microsoft.com/office/powerpoint/2010/main" val="149232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60648"/>
            <a:ext cx="8352928" cy="6336704"/>
          </a:xfrm>
        </p:spPr>
        <p:txBody>
          <a:bodyPr>
            <a:normAutofit fontScale="62500" lnSpcReduction="20000"/>
          </a:bodyPr>
          <a:lstStyle/>
          <a:p>
            <a:pPr>
              <a:lnSpc>
                <a:spcPct val="120000"/>
              </a:lnSpc>
              <a:spcBef>
                <a:spcPts val="600"/>
              </a:spcBef>
              <a:spcAft>
                <a:spcPts val="600"/>
              </a:spcAft>
            </a:pPr>
            <a:r>
              <a:rPr lang="en-IN" sz="4800" dirty="0"/>
              <a:t>creation of opportunities for undertaking programmes of economic betterment based on the maximum use of community resources and local initiative; </a:t>
            </a:r>
          </a:p>
          <a:p>
            <a:pPr>
              <a:lnSpc>
                <a:spcPct val="120000"/>
              </a:lnSpc>
              <a:spcBef>
                <a:spcPts val="600"/>
              </a:spcBef>
              <a:spcAft>
                <a:spcPts val="600"/>
              </a:spcAft>
            </a:pPr>
            <a:r>
              <a:rPr lang="en-IN" sz="4800" dirty="0"/>
              <a:t>identification and development of local leaders with emphasis on providing them organisational skills and enabling them to locate and fully utilize various technical, social and welfare services; and </a:t>
            </a:r>
          </a:p>
          <a:p>
            <a:pPr>
              <a:lnSpc>
                <a:spcPct val="120000"/>
              </a:lnSpc>
              <a:spcBef>
                <a:spcPts val="600"/>
              </a:spcBef>
              <a:spcAft>
                <a:spcPts val="600"/>
              </a:spcAft>
            </a:pPr>
            <a:r>
              <a:rPr lang="en-IN" sz="4800" dirty="0"/>
              <a:t>development of a sense of belonging to the community</a:t>
            </a:r>
          </a:p>
        </p:txBody>
      </p:sp>
    </p:spTree>
    <p:extLst>
      <p:ext uri="{BB962C8B-B14F-4D97-AF65-F5344CB8AC3E}">
        <p14:creationId xmlns:p14="http://schemas.microsoft.com/office/powerpoint/2010/main" val="167569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56792"/>
          </a:xfrm>
        </p:spPr>
        <p:txBody>
          <a:bodyPr>
            <a:normAutofit/>
          </a:bodyPr>
          <a:lstStyle/>
          <a:p>
            <a:pPr algn="ctr"/>
            <a:r>
              <a:rPr lang="en-US" sz="4400" b="1" dirty="0">
                <a:solidFill>
                  <a:srgbClr val="00B0F0"/>
                </a:solidFill>
              </a:rPr>
              <a:t>The group work in community setting </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1772816"/>
            <a:ext cx="8352928" cy="4824536"/>
          </a:xfrm>
        </p:spPr>
        <p:txBody>
          <a:bodyPr>
            <a:normAutofit/>
          </a:bodyPr>
          <a:lstStyle/>
          <a:p>
            <a:pPr>
              <a:lnSpc>
                <a:spcPct val="120000"/>
              </a:lnSpc>
              <a:spcBef>
                <a:spcPts val="600"/>
              </a:spcBef>
              <a:spcAft>
                <a:spcPts val="600"/>
              </a:spcAft>
            </a:pPr>
            <a:r>
              <a:rPr lang="en-US" sz="4800" dirty="0"/>
              <a:t>self-help groups,</a:t>
            </a:r>
          </a:p>
          <a:p>
            <a:pPr>
              <a:lnSpc>
                <a:spcPct val="120000"/>
              </a:lnSpc>
              <a:spcBef>
                <a:spcPts val="600"/>
              </a:spcBef>
              <a:spcAft>
                <a:spcPts val="600"/>
              </a:spcAft>
            </a:pPr>
            <a:r>
              <a:rPr lang="en-US" sz="4800" dirty="0"/>
              <a:t>recreational groups,</a:t>
            </a:r>
          </a:p>
          <a:p>
            <a:pPr>
              <a:lnSpc>
                <a:spcPct val="120000"/>
              </a:lnSpc>
              <a:spcBef>
                <a:spcPts val="600"/>
              </a:spcBef>
              <a:spcAft>
                <a:spcPts val="600"/>
              </a:spcAft>
            </a:pPr>
            <a:r>
              <a:rPr lang="en-US" sz="4800" dirty="0"/>
              <a:t>action groups</a:t>
            </a:r>
            <a:endParaRPr lang="en-IN" sz="4800" dirty="0"/>
          </a:p>
        </p:txBody>
      </p:sp>
    </p:spTree>
    <p:extLst>
      <p:ext uri="{BB962C8B-B14F-4D97-AF65-F5344CB8AC3E}">
        <p14:creationId xmlns:p14="http://schemas.microsoft.com/office/powerpoint/2010/main" val="1525582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56792"/>
          </a:xfrm>
        </p:spPr>
        <p:txBody>
          <a:bodyPr>
            <a:normAutofit/>
          </a:bodyPr>
          <a:lstStyle/>
          <a:p>
            <a:pPr algn="ctr"/>
            <a:r>
              <a:rPr lang="en-US" sz="4400" b="1" dirty="0">
                <a:solidFill>
                  <a:srgbClr val="00B0F0"/>
                </a:solidFill>
              </a:rPr>
              <a:t>The group work in community setting </a:t>
            </a:r>
            <a:r>
              <a:rPr lang="en-US" sz="2800" b="1" i="1" dirty="0">
                <a:solidFill>
                  <a:srgbClr val="00B050"/>
                </a:solidFill>
              </a:rPr>
              <a:t>(IGNOU, 2008:278-287</a:t>
            </a:r>
            <a:r>
              <a:rPr lang="en-IN" sz="2800" b="1" i="1" dirty="0">
                <a:solidFill>
                  <a:srgbClr val="00B050"/>
                </a:solidFill>
              </a:rPr>
              <a:t>)</a:t>
            </a:r>
            <a:endParaRPr lang="en-IN" sz="2800" dirty="0">
              <a:solidFill>
                <a:srgbClr val="00B0F0"/>
              </a:solidFill>
            </a:endParaRPr>
          </a:p>
        </p:txBody>
      </p:sp>
      <p:sp>
        <p:nvSpPr>
          <p:cNvPr id="3" name="Content Placeholder 2"/>
          <p:cNvSpPr>
            <a:spLocks noGrp="1"/>
          </p:cNvSpPr>
          <p:nvPr>
            <p:ph idx="1"/>
          </p:nvPr>
        </p:nvSpPr>
        <p:spPr>
          <a:xfrm>
            <a:off x="611560" y="1772816"/>
            <a:ext cx="8352928" cy="4824536"/>
          </a:xfrm>
        </p:spPr>
        <p:txBody>
          <a:bodyPr>
            <a:normAutofit fontScale="70000" lnSpcReduction="20000"/>
          </a:bodyPr>
          <a:lstStyle/>
          <a:p>
            <a:pPr>
              <a:lnSpc>
                <a:spcPct val="120000"/>
              </a:lnSpc>
              <a:spcBef>
                <a:spcPts val="600"/>
              </a:spcBef>
              <a:spcAft>
                <a:spcPts val="600"/>
              </a:spcAft>
            </a:pPr>
            <a:r>
              <a:rPr lang="en-IN" sz="4800" dirty="0"/>
              <a:t>Organizing the various sections of a community into well-knit groups. </a:t>
            </a:r>
          </a:p>
          <a:p>
            <a:pPr>
              <a:lnSpc>
                <a:spcPct val="120000"/>
              </a:lnSpc>
              <a:spcBef>
                <a:spcPts val="600"/>
              </a:spcBef>
              <a:spcAft>
                <a:spcPts val="600"/>
              </a:spcAft>
            </a:pPr>
            <a:r>
              <a:rPr lang="en-IN" sz="4800" dirty="0"/>
              <a:t>organises the group members to develop their personality through participation in recreational, cultural and other activities.</a:t>
            </a:r>
          </a:p>
          <a:p>
            <a:pPr>
              <a:lnSpc>
                <a:spcPct val="120000"/>
              </a:lnSpc>
              <a:spcBef>
                <a:spcPts val="600"/>
              </a:spcBef>
              <a:spcAft>
                <a:spcPts val="600"/>
              </a:spcAft>
            </a:pPr>
            <a:r>
              <a:rPr lang="en-IN" sz="4800" dirty="0"/>
              <a:t>development of responsible leadership from the groups</a:t>
            </a:r>
          </a:p>
        </p:txBody>
      </p:sp>
    </p:spTree>
    <p:extLst>
      <p:ext uri="{BB962C8B-B14F-4D97-AF65-F5344CB8AC3E}">
        <p14:creationId xmlns:p14="http://schemas.microsoft.com/office/powerpoint/2010/main" val="703196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76672"/>
            <a:ext cx="8352928" cy="6120680"/>
          </a:xfrm>
        </p:spPr>
        <p:txBody>
          <a:bodyPr>
            <a:normAutofit fontScale="70000" lnSpcReduction="20000"/>
          </a:bodyPr>
          <a:lstStyle/>
          <a:p>
            <a:pPr>
              <a:lnSpc>
                <a:spcPct val="120000"/>
              </a:lnSpc>
              <a:spcBef>
                <a:spcPts val="600"/>
              </a:spcBef>
              <a:spcAft>
                <a:spcPts val="600"/>
              </a:spcAft>
            </a:pPr>
            <a:r>
              <a:rPr lang="en-US" sz="4800" dirty="0"/>
              <a:t>Operating on a macro level, one of the major tasks is to work at an inter-group level which includes </a:t>
            </a:r>
          </a:p>
          <a:p>
            <a:pPr lvl="1">
              <a:lnSpc>
                <a:spcPct val="120000"/>
              </a:lnSpc>
              <a:spcBef>
                <a:spcPts val="600"/>
              </a:spcBef>
              <a:spcAft>
                <a:spcPts val="600"/>
              </a:spcAft>
            </a:pPr>
            <a:r>
              <a:rPr lang="en-US" sz="4400" dirty="0"/>
              <a:t>the ensuring that intergroup rivalries are kept at the minimal level, </a:t>
            </a:r>
          </a:p>
          <a:p>
            <a:pPr lvl="1">
              <a:lnSpc>
                <a:spcPct val="120000"/>
              </a:lnSpc>
              <a:spcBef>
                <a:spcPts val="600"/>
              </a:spcBef>
              <a:spcAft>
                <a:spcPts val="600"/>
              </a:spcAft>
            </a:pPr>
            <a:r>
              <a:rPr lang="en-US" sz="4400" dirty="0"/>
              <a:t>fostering of inter-group cooperation, </a:t>
            </a:r>
          </a:p>
          <a:p>
            <a:pPr lvl="1">
              <a:lnSpc>
                <a:spcPct val="120000"/>
              </a:lnSpc>
              <a:spcBef>
                <a:spcPts val="600"/>
              </a:spcBef>
              <a:spcAft>
                <a:spcPts val="600"/>
              </a:spcAft>
            </a:pPr>
            <a:r>
              <a:rPr lang="en-US" sz="4400" dirty="0"/>
              <a:t>matching the objectives of each group and the objectives of the community as a whole, </a:t>
            </a:r>
          </a:p>
          <a:p>
            <a:pPr lvl="1">
              <a:lnSpc>
                <a:spcPct val="120000"/>
              </a:lnSpc>
              <a:spcBef>
                <a:spcPts val="600"/>
              </a:spcBef>
              <a:spcAft>
                <a:spcPts val="600"/>
              </a:spcAft>
            </a:pPr>
            <a:r>
              <a:rPr lang="en-US" sz="4400" dirty="0"/>
              <a:t>facilitating communication, etc. </a:t>
            </a:r>
          </a:p>
        </p:txBody>
      </p:sp>
    </p:spTree>
    <p:extLst>
      <p:ext uri="{BB962C8B-B14F-4D97-AF65-F5344CB8AC3E}">
        <p14:creationId xmlns:p14="http://schemas.microsoft.com/office/powerpoint/2010/main" val="2488353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76672"/>
            <a:ext cx="8352928" cy="6120680"/>
          </a:xfrm>
        </p:spPr>
        <p:txBody>
          <a:bodyPr>
            <a:normAutofit fontScale="85000" lnSpcReduction="20000"/>
          </a:bodyPr>
          <a:lstStyle/>
          <a:p>
            <a:pPr>
              <a:lnSpc>
                <a:spcPct val="120000"/>
              </a:lnSpc>
              <a:spcBef>
                <a:spcPts val="600"/>
              </a:spcBef>
              <a:spcAft>
                <a:spcPts val="600"/>
              </a:spcAft>
            </a:pPr>
            <a:r>
              <a:rPr lang="en-US" sz="4800" dirty="0"/>
              <a:t>Another crucial role for the group worker is that of a ‘resource person’ which requires her to be aware of various avenues within and outside the community, which could be utilized for enhancing the functioning of the group members.</a:t>
            </a:r>
            <a:endParaRPr lang="en-IN" sz="4800" dirty="0"/>
          </a:p>
        </p:txBody>
      </p:sp>
    </p:spTree>
    <p:extLst>
      <p:ext uri="{BB962C8B-B14F-4D97-AF65-F5344CB8AC3E}">
        <p14:creationId xmlns:p14="http://schemas.microsoft.com/office/powerpoint/2010/main" val="2945523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76672"/>
            <a:ext cx="8352928" cy="6120680"/>
          </a:xfrm>
        </p:spPr>
        <p:txBody>
          <a:bodyPr>
            <a:normAutofit fontScale="62500" lnSpcReduction="20000"/>
          </a:bodyPr>
          <a:lstStyle/>
          <a:p>
            <a:pPr>
              <a:lnSpc>
                <a:spcPct val="120000"/>
              </a:lnSpc>
              <a:spcBef>
                <a:spcPts val="600"/>
              </a:spcBef>
              <a:spcAft>
                <a:spcPts val="600"/>
              </a:spcAft>
            </a:pPr>
            <a:r>
              <a:rPr lang="en-US" sz="4800" dirty="0"/>
              <a:t>Become a vital link between the civic administration and the people (‘liaison functionary’)</a:t>
            </a:r>
          </a:p>
          <a:p>
            <a:pPr>
              <a:lnSpc>
                <a:spcPct val="120000"/>
              </a:lnSpc>
              <a:spcBef>
                <a:spcPts val="600"/>
              </a:spcBef>
              <a:spcAft>
                <a:spcPts val="600"/>
              </a:spcAft>
            </a:pPr>
            <a:r>
              <a:rPr lang="en-US" sz="4800" dirty="0"/>
              <a:t>play the role of a ‘management expert’ to impart skills to the group leaders and other members in the area of office management with special emphasis on skills in letter writing, filing procedures, basic accounting, writing records of meetings, and elementary public relations and fund raising</a:t>
            </a:r>
          </a:p>
        </p:txBody>
      </p:sp>
    </p:spTree>
    <p:extLst>
      <p:ext uri="{BB962C8B-B14F-4D97-AF65-F5344CB8AC3E}">
        <p14:creationId xmlns:p14="http://schemas.microsoft.com/office/powerpoint/2010/main" val="663488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87" y="1149931"/>
            <a:ext cx="8229600" cy="824424"/>
          </a:xfrm>
        </p:spPr>
        <p:txBody>
          <a:bodyPr>
            <a:normAutofit/>
          </a:bodyPr>
          <a:lstStyle/>
          <a:p>
            <a:pPr algn="ctr"/>
            <a:r>
              <a:rPr lang="en-US" dirty="0">
                <a:solidFill>
                  <a:srgbClr val="00B0F0"/>
                </a:solidFill>
              </a:rPr>
              <a:t>References</a:t>
            </a:r>
            <a:endParaRPr lang="en-IN" dirty="0">
              <a:solidFill>
                <a:srgbClr val="00B0F0"/>
              </a:solidFill>
            </a:endParaRPr>
          </a:p>
        </p:txBody>
      </p:sp>
      <p:sp>
        <p:nvSpPr>
          <p:cNvPr id="3" name="Content Placeholder 2"/>
          <p:cNvSpPr>
            <a:spLocks noGrp="1"/>
          </p:cNvSpPr>
          <p:nvPr>
            <p:ph idx="1"/>
          </p:nvPr>
        </p:nvSpPr>
        <p:spPr>
          <a:xfrm>
            <a:off x="354360" y="2636912"/>
            <a:ext cx="8435280" cy="3270341"/>
          </a:xfrm>
        </p:spPr>
        <p:txBody>
          <a:bodyPr>
            <a:normAutofit/>
          </a:bodyPr>
          <a:lstStyle/>
          <a:p>
            <a:pPr>
              <a:spcBef>
                <a:spcPts val="600"/>
              </a:spcBef>
              <a:spcAft>
                <a:spcPts val="600"/>
              </a:spcAft>
            </a:pPr>
            <a:r>
              <a:rPr lang="en-US" sz="2400" dirty="0"/>
              <a:t>IGNOU (2020) </a:t>
            </a:r>
            <a:r>
              <a:rPr lang="en-US" sz="2400" i="1" dirty="0"/>
              <a:t>MSW 008 - Social Group Work: Working with Groups (rev. ed.). </a:t>
            </a:r>
            <a:r>
              <a:rPr lang="en-US" sz="2400" dirty="0"/>
              <a:t>New Delhi: School of Social Work, Indira Gandhi National Open University</a:t>
            </a:r>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29-Jan-24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32</a:t>
            </a:fld>
            <a:endParaRPr lang="en-IN"/>
          </a:p>
        </p:txBody>
      </p:sp>
    </p:spTree>
    <p:extLst>
      <p:ext uri="{BB962C8B-B14F-4D97-AF65-F5344CB8AC3E}">
        <p14:creationId xmlns:p14="http://schemas.microsoft.com/office/powerpoint/2010/main" val="2594268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29-Jan-24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33</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2926</TotalTime>
  <Words>1811</Words>
  <Application>Microsoft Office PowerPoint</Application>
  <PresentationFormat>On-screen Show (4:3)</PresentationFormat>
  <Paragraphs>134</Paragraphs>
  <Slides>33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Algerian</vt:lpstr>
      <vt:lpstr>Calibri</vt:lpstr>
      <vt:lpstr>Lucida Sans Unicode</vt:lpstr>
      <vt:lpstr>Verdana</vt:lpstr>
      <vt:lpstr>Wingdings 2</vt:lpstr>
      <vt:lpstr>Wingdings 3</vt:lpstr>
      <vt:lpstr>Concourse</vt:lpstr>
      <vt:lpstr>Unit 5 Recording in group work &amp; Group work in various settings  5.2. Group work in various settings</vt:lpstr>
      <vt:lpstr>Group work in various settings (IGNOU, 2008:278-287)</vt:lpstr>
      <vt:lpstr>5.2.1 Group work in Health (clinical) setting(IGNOU, 2008:278-287)</vt:lpstr>
      <vt:lpstr>PowerPoint Presentation</vt:lpstr>
      <vt:lpstr>PowerPoint Presentation</vt:lpstr>
      <vt:lpstr>5.2.2 Group work in Child development settings  (IGNOU, 2008:278-287)</vt:lpstr>
      <vt:lpstr>PowerPoint Presentation</vt:lpstr>
      <vt:lpstr>Group work in Child development settings: roles &amp; tasks (IGNOU, 2008:278-287)</vt:lpstr>
      <vt:lpstr>PowerPoint Presentation</vt:lpstr>
      <vt:lpstr>Group work in Child development settings: schools (IGNOU, 2008:278-287)</vt:lpstr>
      <vt:lpstr>PowerPoint Presentation</vt:lpstr>
      <vt:lpstr>PowerPoint Presentation</vt:lpstr>
      <vt:lpstr>PowerPoint Presentation</vt:lpstr>
      <vt:lpstr>5.2.3 Group work in Women development setting(IGNOU, 2008:278-287)</vt:lpstr>
      <vt:lpstr>PowerPoint Presentation</vt:lpstr>
      <vt:lpstr>5.2.4. Group work in Family welfare setting(IGNOU, 2008:278-287)</vt:lpstr>
      <vt:lpstr>PowerPoint Presentation</vt:lpstr>
      <vt:lpstr>Group work in Family welfare setting: aged(IGNOU, 2008:278-287)</vt:lpstr>
      <vt:lpstr>PowerPoint Presentation</vt:lpstr>
      <vt:lpstr>PowerPoint Presentation</vt:lpstr>
      <vt:lpstr>5.2.5 Group work in Industrial setting</vt:lpstr>
      <vt:lpstr>PowerPoint Presentation</vt:lpstr>
      <vt:lpstr>PowerPoint Presentation</vt:lpstr>
      <vt:lpstr>5.2.6 Group work in community development settings (IGNOU, 2008:278-287)</vt:lpstr>
      <vt:lpstr>The primary objectives of Group work in community development settings (IGNOU, 2008:278-287)</vt:lpstr>
      <vt:lpstr>PowerPoint Presentation</vt:lpstr>
      <vt:lpstr>The group work in community setting (IGNOU, 2008:278-287)</vt:lpstr>
      <vt:lpstr>The group work in community setting (IGNOU, 2008:278-287)</vt:lpstr>
      <vt:lpstr>PowerPoint Presentation</vt:lpstr>
      <vt:lpstr>PowerPoint Presentation</vt:lpstr>
      <vt:lpstr>PowerPoint Presentation</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129</cp:revision>
  <dcterms:created xsi:type="dcterms:W3CDTF">2018-01-15T04:45:34Z</dcterms:created>
  <dcterms:modified xsi:type="dcterms:W3CDTF">2024-01-29T11:48:33Z</dcterms:modified>
</cp:coreProperties>
</file>